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4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32"/>
    <p:restoredTop sz="94860"/>
  </p:normalViewPr>
  <p:slideViewPr>
    <p:cSldViewPr snapToGrid="0" snapToObjects="1">
      <p:cViewPr varScale="1">
        <p:scale>
          <a:sx n="73" d="100"/>
          <a:sy n="73" d="100"/>
        </p:scale>
        <p:origin x="208" y="8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9321C-9858-8F4B-A763-F64EC5374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47B34C-7EE4-4F42-A538-87144CA067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6A0A19-CF64-5348-AC30-67818BDF9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B420C-68DD-7B4D-A7BA-FCBD8F9B5E65}" type="datetimeFigureOut">
              <a:rPr lang="en-US" smtClean="0"/>
              <a:t>4/10/20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09A5D-0051-ED43-A360-CDF3F2CE8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7A5F8-C138-2D41-989D-2A96CD70B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F23C1-4AE3-0149-A4DC-42DEBB93D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7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FEF5F-20A3-CA4E-88F3-425BFA887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D96361-623D-EB41-9ADA-57BAD78734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7AB354-8CCF-DD43-8565-4CB18B607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B420C-68DD-7B4D-A7BA-FCBD8F9B5E65}" type="datetimeFigureOut">
              <a:rPr lang="en-US" smtClean="0"/>
              <a:t>4/10/20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5B266-CE49-004D-A2F7-63FD9C4D4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38C8A3-60F8-2542-B330-B45936F5C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F23C1-4AE3-0149-A4DC-42DEBB93D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439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D0022E-EE11-6045-9FC8-EF0D408182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C6BF67-E521-DD41-9DAA-727F056F30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9F8AB9-022F-E24E-ADA9-2BA319AEB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B420C-68DD-7B4D-A7BA-FCBD8F9B5E65}" type="datetimeFigureOut">
              <a:rPr lang="en-US" smtClean="0"/>
              <a:t>4/10/20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D2E8C-7BAE-DD4E-8AA1-24BA8C03B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0B2C5-28CE-8C41-B0DF-B1DEE52AE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F23C1-4AE3-0149-A4DC-42DEBB93D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829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31876-4416-E043-8B37-473E16261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A1597-485C-3344-A6D9-00B66C731A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7A9860-6386-514F-B3AB-CA4DCE58A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B420C-68DD-7B4D-A7BA-FCBD8F9B5E65}" type="datetimeFigureOut">
              <a:rPr lang="en-US" smtClean="0"/>
              <a:t>4/10/20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0C735-83D0-6B4E-ABDC-B49090404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0E2293-19E5-D54F-98BF-935AED85B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F23C1-4AE3-0149-A4DC-42DEBB93D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742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8CAE6-EB7B-AE44-8C09-14BA4830F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D17BE6-D88C-784E-BEB0-99C1EAD0F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7CEB73-8FF0-A84A-9C9F-E20C230C3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B420C-68DD-7B4D-A7BA-FCBD8F9B5E65}" type="datetimeFigureOut">
              <a:rPr lang="en-US" smtClean="0"/>
              <a:t>4/10/20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F6A4A1-098B-0C4E-A606-6140A831B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575A4-3DFE-4249-802E-C04736F2D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F23C1-4AE3-0149-A4DC-42DEBB93D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088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20DAE-2E38-9B44-8443-4A6448C63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D08B3-8B3A-9641-8914-FCB879271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82322A-BD02-B142-8728-D44B0297E4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BDD690-D82F-304D-A10E-36B0F7FAA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B420C-68DD-7B4D-A7BA-FCBD8F9B5E65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1631BF-BF7E-4E42-AFC5-E119E30DA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32D451-8BCD-AB40-9A90-2ADA1B222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F23C1-4AE3-0149-A4DC-42DEBB93D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179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BD9FA-5E6B-2949-846A-706D2A40B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8FE12C-9B30-384B-B8AA-1419A9DCFD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E1006D-95DF-3A41-9FF7-792639B184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547E95-B926-F748-BD0A-EC307E1DFC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0043DB-8B6C-2A40-B56E-84055F9F2F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B3422B-59D6-2841-8F87-B5A799290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B420C-68DD-7B4D-A7BA-FCBD8F9B5E65}" type="datetimeFigureOut">
              <a:rPr lang="en-US" smtClean="0"/>
              <a:t>4/10/20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ED4ADC-A869-6E48-9F92-3AD006CF3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075BAF-5907-A846-A1C9-11131851F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F23C1-4AE3-0149-A4DC-42DEBB93D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00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FF511-FA8F-3140-8965-A65A2E12C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431F85-B76D-0445-BAF1-3971D7A06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B420C-68DD-7B4D-A7BA-FCBD8F9B5E65}" type="datetimeFigureOut">
              <a:rPr lang="en-US" smtClean="0"/>
              <a:t>4/10/20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8154BD-1E80-C545-BC33-D75D31075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B45188-80A6-D342-9C3B-8F6E7DA1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F23C1-4AE3-0149-A4DC-42DEBB93D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436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84159D-26CA-2646-9AC1-B60486973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B420C-68DD-7B4D-A7BA-FCBD8F9B5E65}" type="datetimeFigureOut">
              <a:rPr lang="en-US" smtClean="0"/>
              <a:t>4/10/20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C65D67-C3E0-5345-BC5B-E3D3A3DA5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2489CD-43BB-A448-AB6B-1EE9F24AE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F23C1-4AE3-0149-A4DC-42DEBB93D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184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2917-8DB3-BC4E-A145-C9E1A32DC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A2682-0B82-AC4D-A30E-D0F932A8B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2AE165-C383-BE4A-A27A-DF82FFF7F4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75F175-298F-394F-A625-0CF7C9586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B420C-68DD-7B4D-A7BA-FCBD8F9B5E65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A113C-6C91-7A44-82FC-7AF3466A5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D691B6-7089-724F-9E11-74C2EE501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F23C1-4AE3-0149-A4DC-42DEBB93D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230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B09B7-F305-6C48-8B01-E226C6BC8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6A3EBB-16D7-9A4E-B1C8-8E22FBA842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843043-12C2-7341-B5E4-BE3DABC4E0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DD0768-CB6A-2349-BFCC-BAC8DB6D4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B420C-68DD-7B4D-A7BA-FCBD8F9B5E65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0F834F-F126-D34D-8A80-3A78B6CB1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167678-AE3F-F944-B9F6-A67832D47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F23C1-4AE3-0149-A4DC-42DEBB93D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625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50000F-16E6-204D-BC93-FAAF35C0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07364C-DFFE-F04B-9F3B-344F51BBC9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117DD1-5FAF-9149-8A50-6B41B492F0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FB420C-68DD-7B4D-A7BA-FCBD8F9B5E65}" type="datetimeFigureOut">
              <a:rPr lang="en-US" smtClean="0"/>
              <a:t>4/10/20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6AEE83-17F2-2746-8680-27ABAB93F1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7C8C0-66D1-E249-B381-D37A14813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F23C1-4AE3-0149-A4DC-42DEBB93D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246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B7DD02-1CE9-7849-B1F0-7E6E0A8AD3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8EAFF9-926B-F647-A161-C776956EE607}"/>
              </a:ext>
            </a:extLst>
          </p:cNvPr>
          <p:cNvSpPr txBox="1"/>
          <p:nvPr/>
        </p:nvSpPr>
        <p:spPr>
          <a:xfrm>
            <a:off x="214312" y="6304002"/>
            <a:ext cx="2614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Credit: NASA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680786C-A0A6-9B45-992F-8D5BEEBA2DD2}"/>
              </a:ext>
            </a:extLst>
          </p:cNvPr>
          <p:cNvSpPr txBox="1">
            <a:spLocks/>
          </p:cNvSpPr>
          <p:nvPr/>
        </p:nvSpPr>
        <p:spPr>
          <a:xfrm>
            <a:off x="2241804" y="2317627"/>
            <a:ext cx="7708392" cy="111137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Investigating Four Newly Resolved Debris Disks in Scorpius-Centaurus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8E66EC-3F6A-D845-8852-0E8B766C2F8B}"/>
              </a:ext>
            </a:extLst>
          </p:cNvPr>
          <p:cNvSpPr txBox="1"/>
          <p:nvPr/>
        </p:nvSpPr>
        <p:spPr>
          <a:xfrm>
            <a:off x="4568109" y="3429000"/>
            <a:ext cx="3047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Kadin Worthen (Junior)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6458ED-7E38-5E45-BD83-18A00D8239F1}"/>
              </a:ext>
            </a:extLst>
          </p:cNvPr>
          <p:cNvSpPr txBox="1"/>
          <p:nvPr/>
        </p:nvSpPr>
        <p:spPr>
          <a:xfrm>
            <a:off x="3248566" y="3802465"/>
            <a:ext cx="70023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School of Earth and Space Exploration at Arizona State University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099D11-E60B-0C4D-9F70-94C28554642D}"/>
              </a:ext>
            </a:extLst>
          </p:cNvPr>
          <p:cNvSpPr txBox="1"/>
          <p:nvPr/>
        </p:nvSpPr>
        <p:spPr>
          <a:xfrm>
            <a:off x="3970421" y="4036459"/>
            <a:ext cx="67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Advisors: Jennifer Patience and Justin </a:t>
            </a:r>
            <a:r>
              <a:rPr lang="en-US" sz="1600" dirty="0" err="1"/>
              <a:t>Hom</a:t>
            </a:r>
            <a:r>
              <a:rPr lang="en-US" sz="1600" dirty="0"/>
              <a:t> </a:t>
            </a:r>
          </a:p>
          <a:p>
            <a:r>
              <a:rPr lang="en-US" sz="1600" dirty="0"/>
              <a:t>	    April 18, 2020</a:t>
            </a:r>
          </a:p>
        </p:txBody>
      </p:sp>
      <p:pic>
        <p:nvPicPr>
          <p:cNvPr id="22" name="Picture 21" descr="A close up of a sign&#10;&#10;Description automatically generated">
            <a:extLst>
              <a:ext uri="{FF2B5EF4-FFF2-40B4-BE49-F238E27FC236}">
                <a16:creationId xmlns:a16="http://schemas.microsoft.com/office/drawing/2014/main" id="{B3487649-1631-5D48-9928-404BF6940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2" y="202341"/>
            <a:ext cx="1966440" cy="196644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9C1B84B-8781-1148-879C-053C3BDBD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880" y="155612"/>
            <a:ext cx="1223962" cy="189714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7A2206B-3731-F64B-8BE1-4B91782FFD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5643" y="260407"/>
            <a:ext cx="2979097" cy="15714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D54EBC-2E2D-0A44-A05D-2F85817263A9}"/>
              </a:ext>
            </a:extLst>
          </p:cNvPr>
          <p:cNvSpPr txBox="1"/>
          <p:nvPr/>
        </p:nvSpPr>
        <p:spPr>
          <a:xfrm>
            <a:off x="2311383" y="4706907"/>
            <a:ext cx="7939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Hom</a:t>
            </a:r>
            <a:r>
              <a:rPr lang="en-US" dirty="0"/>
              <a:t>, J., Patience, J., Esposito, T., Duchene, </a:t>
            </a:r>
            <a:r>
              <a:rPr lang="en-US" dirty="0" err="1"/>
              <a:t>G.,</a:t>
            </a:r>
            <a:r>
              <a:rPr lang="en-US" b="1" dirty="0" err="1"/>
              <a:t>Worthen</a:t>
            </a:r>
            <a:r>
              <a:rPr lang="en-US" b="1" dirty="0"/>
              <a:t>, K</a:t>
            </a:r>
            <a:r>
              <a:rPr lang="en-US" dirty="0"/>
              <a:t>., et al. 2020, AJ, 59, 31H</a:t>
            </a:r>
            <a:endParaRPr lang="en-US" sz="1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74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5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CA4F334-47A4-B145-81B4-1D56FB25F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What are Debris Disks?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5701A-A1C6-BE41-8090-B9CEE4BDB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3899" y="2543175"/>
            <a:ext cx="4053545" cy="3563159"/>
          </a:xfrm>
        </p:spPr>
        <p:txBody>
          <a:bodyPr>
            <a:normAutofit/>
          </a:bodyPr>
          <a:lstStyle/>
          <a:p>
            <a:r>
              <a:rPr lang="en-US" sz="2400" dirty="0"/>
              <a:t>They consist of dust particles and planetesimals in orbit around a star. </a:t>
            </a:r>
          </a:p>
          <a:p>
            <a:r>
              <a:rPr lang="en-US" sz="2400" dirty="0"/>
              <a:t>Analogous to the Kuiper Belt in our Solar System</a:t>
            </a:r>
          </a:p>
          <a:p>
            <a:r>
              <a:rPr lang="en-US" sz="2400" dirty="0"/>
              <a:t>Their existence can be inferred by detecting an infrared excess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B4E2521C-E365-7644-88E8-715F40898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9515" y="2354088"/>
            <a:ext cx="7046156" cy="4279392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CC774AB-4DB5-274A-8E62-024525A63EDA}"/>
              </a:ext>
            </a:extLst>
          </p:cNvPr>
          <p:cNvCxnSpPr>
            <a:cxnSpLocks/>
          </p:cNvCxnSpPr>
          <p:nvPr/>
        </p:nvCxnSpPr>
        <p:spPr>
          <a:xfrm flipH="1">
            <a:off x="7995465" y="4053637"/>
            <a:ext cx="32485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7FD52E2-7AA8-144C-B29C-48747E2C99E7}"/>
              </a:ext>
            </a:extLst>
          </p:cNvPr>
          <p:cNvCxnSpPr>
            <a:cxnSpLocks/>
          </p:cNvCxnSpPr>
          <p:nvPr/>
        </p:nvCxnSpPr>
        <p:spPr>
          <a:xfrm flipH="1">
            <a:off x="7995465" y="5957636"/>
            <a:ext cx="32485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417D01A-6934-C54E-86A5-79AA8F210040}"/>
              </a:ext>
            </a:extLst>
          </p:cNvPr>
          <p:cNvCxnSpPr>
            <a:cxnSpLocks/>
          </p:cNvCxnSpPr>
          <p:nvPr/>
        </p:nvCxnSpPr>
        <p:spPr>
          <a:xfrm flipH="1">
            <a:off x="11004375" y="3904062"/>
            <a:ext cx="52286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F93B1CD-DE40-C143-B724-AF733D93F4E4}"/>
              </a:ext>
            </a:extLst>
          </p:cNvPr>
          <p:cNvCxnSpPr>
            <a:cxnSpLocks/>
          </p:cNvCxnSpPr>
          <p:nvPr/>
        </p:nvCxnSpPr>
        <p:spPr>
          <a:xfrm flipH="1">
            <a:off x="11004375" y="5838824"/>
            <a:ext cx="32485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76F8F84-EBD8-874C-8ECE-0F2592A0A2BF}"/>
              </a:ext>
            </a:extLst>
          </p:cNvPr>
          <p:cNvSpPr txBox="1"/>
          <p:nvPr/>
        </p:nvSpPr>
        <p:spPr>
          <a:xfrm>
            <a:off x="11409131" y="3633935"/>
            <a:ext cx="801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Infrared Excess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A3F5C42-E09B-9A40-9E17-2E2D6E568BBD}"/>
              </a:ext>
            </a:extLst>
          </p:cNvPr>
          <p:cNvCxnSpPr>
            <a:cxnSpLocks/>
          </p:cNvCxnSpPr>
          <p:nvPr/>
        </p:nvCxnSpPr>
        <p:spPr>
          <a:xfrm>
            <a:off x="7720037" y="4006575"/>
            <a:ext cx="0" cy="15058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1C4D397-3D34-3F49-B30C-1B2BF3692695}"/>
              </a:ext>
            </a:extLst>
          </p:cNvPr>
          <p:cNvCxnSpPr>
            <a:cxnSpLocks/>
          </p:cNvCxnSpPr>
          <p:nvPr/>
        </p:nvCxnSpPr>
        <p:spPr>
          <a:xfrm>
            <a:off x="7911244" y="3904062"/>
            <a:ext cx="0" cy="343085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AEDFDCB-E1A4-EC4B-B159-BDE4EAB3E4D6}"/>
              </a:ext>
            </a:extLst>
          </p:cNvPr>
          <p:cNvCxnSpPr>
            <a:cxnSpLocks/>
          </p:cNvCxnSpPr>
          <p:nvPr/>
        </p:nvCxnSpPr>
        <p:spPr>
          <a:xfrm flipV="1">
            <a:off x="10687237" y="3895546"/>
            <a:ext cx="0" cy="158091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2B0B036-7E85-8E4C-8563-F84D10EE6C67}"/>
              </a:ext>
            </a:extLst>
          </p:cNvPr>
          <p:cNvCxnSpPr>
            <a:cxnSpLocks/>
          </p:cNvCxnSpPr>
          <p:nvPr/>
        </p:nvCxnSpPr>
        <p:spPr>
          <a:xfrm>
            <a:off x="10903097" y="3832032"/>
            <a:ext cx="0" cy="415115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4FF3E8F-6DD2-BD4C-9C97-243001A49E1D}"/>
              </a:ext>
            </a:extLst>
          </p:cNvPr>
          <p:cNvCxnSpPr>
            <a:cxnSpLocks/>
          </p:cNvCxnSpPr>
          <p:nvPr/>
        </p:nvCxnSpPr>
        <p:spPr>
          <a:xfrm>
            <a:off x="7928249" y="5838824"/>
            <a:ext cx="0" cy="26751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92C4D20-36F6-1948-9537-1961508B1F0E}"/>
              </a:ext>
            </a:extLst>
          </p:cNvPr>
          <p:cNvCxnSpPr>
            <a:cxnSpLocks/>
          </p:cNvCxnSpPr>
          <p:nvPr/>
        </p:nvCxnSpPr>
        <p:spPr>
          <a:xfrm flipV="1">
            <a:off x="10687237" y="5772291"/>
            <a:ext cx="0" cy="200288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F43DFDE8-AEA9-C44D-B117-6E8C2E165510}"/>
              </a:ext>
            </a:extLst>
          </p:cNvPr>
          <p:cNvCxnSpPr>
            <a:cxnSpLocks/>
          </p:cNvCxnSpPr>
          <p:nvPr/>
        </p:nvCxnSpPr>
        <p:spPr>
          <a:xfrm flipH="1">
            <a:off x="10903097" y="5667281"/>
            <a:ext cx="2486" cy="439053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5288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3F8E56-A4F6-9B47-922B-A4D7187A4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Motivation of Project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ECA523-CDBA-A446-B655-0B9F27E13A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lvl="1"/>
            <a:r>
              <a:rPr lang="en-US" dirty="0"/>
              <a:t>Images are needed to study the disk structure </a:t>
            </a:r>
          </a:p>
          <a:p>
            <a:pPr lvl="1"/>
            <a:r>
              <a:rPr lang="en-US" dirty="0"/>
              <a:t>Gaps or asymmetries in disks can indicate the presence of planets </a:t>
            </a:r>
          </a:p>
          <a:p>
            <a:pPr lvl="1"/>
            <a:r>
              <a:rPr lang="en-US" dirty="0"/>
              <a:t>Large planets in disk systems can be directly imaged </a:t>
            </a:r>
          </a:p>
          <a:p>
            <a:pPr lvl="1"/>
            <a:r>
              <a:rPr lang="en-US" dirty="0"/>
              <a:t>Since disks are much fainter than their stars, an instrument like the Gemini Planet Imager (GPI) must be used to image disks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68FEA9-289C-BB4B-A8B5-FFC459CB9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158" y="4246592"/>
            <a:ext cx="3566978" cy="23791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BA3C5E-79EA-6D4B-81AE-53FE303E8FA0}"/>
              </a:ext>
            </a:extLst>
          </p:cNvPr>
          <p:cNvSpPr txBox="1"/>
          <p:nvPr/>
        </p:nvSpPr>
        <p:spPr>
          <a:xfrm>
            <a:off x="86679" y="6004827"/>
            <a:ext cx="1355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Source: Gemini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DC9FC1-F598-2E46-8A87-2D1A0427C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4370" y="3838060"/>
            <a:ext cx="2929682" cy="29179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BA9ED39-13B6-9B4B-A826-535EADFBF48B}"/>
              </a:ext>
            </a:extLst>
          </p:cNvPr>
          <p:cNvSpPr txBox="1"/>
          <p:nvPr/>
        </p:nvSpPr>
        <p:spPr>
          <a:xfrm>
            <a:off x="10718555" y="6241053"/>
            <a:ext cx="1459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 Credit: Lagrange et al. (2008)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5609E5-FD09-824B-AF2D-E2AC96DC4F36}"/>
              </a:ext>
            </a:extLst>
          </p:cNvPr>
          <p:cNvSpPr txBox="1"/>
          <p:nvPr/>
        </p:nvSpPr>
        <p:spPr>
          <a:xfrm>
            <a:off x="117205" y="4246592"/>
            <a:ext cx="1099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Gemini South Telescope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B7E6DF-1EE9-4448-98D4-DCD61127C82F}"/>
              </a:ext>
            </a:extLst>
          </p:cNvPr>
          <p:cNvSpPr txBox="1"/>
          <p:nvPr/>
        </p:nvSpPr>
        <p:spPr>
          <a:xfrm>
            <a:off x="5544365" y="4338925"/>
            <a:ext cx="2095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Beta Pic Debris Disk</a:t>
            </a:r>
          </a:p>
        </p:txBody>
      </p:sp>
    </p:spTree>
    <p:extLst>
      <p:ext uri="{BB962C8B-B14F-4D97-AF65-F5344CB8AC3E}">
        <p14:creationId xmlns:p14="http://schemas.microsoft.com/office/powerpoint/2010/main" val="3040422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7713FC-A048-C54A-A168-E29984957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Target Stars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89F40-3372-4943-ADD4-F8B036875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7"/>
            <a:ext cx="9708995" cy="2530736"/>
          </a:xfrm>
        </p:spPr>
        <p:txBody>
          <a:bodyPr anchor="ctr">
            <a:normAutofit/>
          </a:bodyPr>
          <a:lstStyle/>
          <a:p>
            <a:r>
              <a:rPr lang="en-US" sz="2400" dirty="0"/>
              <a:t>We imaged four targets HD 145560, HD 111161, HD 98363, and  HD 143675 with GPI</a:t>
            </a:r>
          </a:p>
          <a:p>
            <a:r>
              <a:rPr lang="en-US" sz="2400" dirty="0"/>
              <a:t>All four stars are members of the OB Association </a:t>
            </a:r>
            <a:r>
              <a:rPr lang="en-US" sz="2400" dirty="0" err="1"/>
              <a:t>Sco</a:t>
            </a:r>
            <a:r>
              <a:rPr lang="en-US" sz="2400" dirty="0"/>
              <a:t>-Cen with ages between 11 and 16 </a:t>
            </a:r>
            <a:r>
              <a:rPr lang="en-US" sz="2400" dirty="0" err="1"/>
              <a:t>Myr</a:t>
            </a:r>
            <a:r>
              <a:rPr lang="en-US" sz="2400" dirty="0"/>
              <a:t>. </a:t>
            </a:r>
          </a:p>
          <a:p>
            <a:r>
              <a:rPr lang="en-US" sz="2400" dirty="0"/>
              <a:t>HD 111161, HD 98363, and  HD 143675 are A stars and HD 145560 is an F star, so all are more massive than our sun.</a:t>
            </a:r>
          </a:p>
          <a:p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9EEDF6-DB4D-CB46-BCBD-2C9C7F77C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2928" y="4851087"/>
            <a:ext cx="4061239" cy="1251050"/>
          </a:xfrm>
          <a:prstGeom prst="rect">
            <a:avLst/>
          </a:prstGeom>
        </p:spPr>
      </p:pic>
      <p:sp>
        <p:nvSpPr>
          <p:cNvPr id="13" name="Frame 12">
            <a:extLst>
              <a:ext uri="{FF2B5EF4-FFF2-40B4-BE49-F238E27FC236}">
                <a16:creationId xmlns:a16="http://schemas.microsoft.com/office/drawing/2014/main" id="{856B4069-4E56-CD44-8633-E92302156508}"/>
              </a:ext>
            </a:extLst>
          </p:cNvPr>
          <p:cNvSpPr/>
          <p:nvPr/>
        </p:nvSpPr>
        <p:spPr>
          <a:xfrm>
            <a:off x="8596438" y="5232273"/>
            <a:ext cx="889273" cy="815008"/>
          </a:xfrm>
          <a:prstGeom prst="frame">
            <a:avLst>
              <a:gd name="adj1" fmla="val 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F68AE07C-A259-0C41-89BE-D440120990C6}"/>
              </a:ext>
            </a:extLst>
          </p:cNvPr>
          <p:cNvSpPr/>
          <p:nvPr/>
        </p:nvSpPr>
        <p:spPr>
          <a:xfrm flipH="1" flipV="1">
            <a:off x="8675618" y="6128704"/>
            <a:ext cx="208721" cy="517282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1B68B8-6FE7-AA44-BFA6-78C687350C6E}"/>
              </a:ext>
            </a:extLst>
          </p:cNvPr>
          <p:cNvSpPr txBox="1"/>
          <p:nvPr/>
        </p:nvSpPr>
        <p:spPr>
          <a:xfrm>
            <a:off x="8362257" y="6571006"/>
            <a:ext cx="1152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Targets</a:t>
            </a:r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C4DD0272-5B1C-2342-A1B9-563A3BE3B996}"/>
              </a:ext>
            </a:extLst>
          </p:cNvPr>
          <p:cNvSpPr/>
          <p:nvPr/>
        </p:nvSpPr>
        <p:spPr>
          <a:xfrm flipH="1" flipV="1">
            <a:off x="9682784" y="6136062"/>
            <a:ext cx="215347" cy="517282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2170BA-8130-7C4E-B8FC-D19A5334840F}"/>
              </a:ext>
            </a:extLst>
          </p:cNvPr>
          <p:cNvSpPr txBox="1"/>
          <p:nvPr/>
        </p:nvSpPr>
        <p:spPr>
          <a:xfrm>
            <a:off x="9625843" y="6591501"/>
            <a:ext cx="544447" cy="380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Sun</a:t>
            </a:r>
          </a:p>
        </p:txBody>
      </p:sp>
      <p:sp>
        <p:nvSpPr>
          <p:cNvPr id="21" name="Frame 20">
            <a:extLst>
              <a:ext uri="{FF2B5EF4-FFF2-40B4-BE49-F238E27FC236}">
                <a16:creationId xmlns:a16="http://schemas.microsoft.com/office/drawing/2014/main" id="{7BA99A8A-859B-184F-8772-A65263D1EC46}"/>
              </a:ext>
            </a:extLst>
          </p:cNvPr>
          <p:cNvSpPr/>
          <p:nvPr/>
        </p:nvSpPr>
        <p:spPr>
          <a:xfrm>
            <a:off x="9583527" y="5496450"/>
            <a:ext cx="266216" cy="525214"/>
          </a:xfrm>
          <a:prstGeom prst="frame">
            <a:avLst>
              <a:gd name="adj1" fmla="val 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B2F6B23-C126-BB45-A6B5-42600F652267}"/>
              </a:ext>
            </a:extLst>
          </p:cNvPr>
          <p:cNvSpPr txBox="1"/>
          <p:nvPr/>
        </p:nvSpPr>
        <p:spPr>
          <a:xfrm>
            <a:off x="5994596" y="6295402"/>
            <a:ext cx="2095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Credit: Wikipedia</a:t>
            </a:r>
          </a:p>
        </p:txBody>
      </p:sp>
    </p:spTree>
    <p:extLst>
      <p:ext uri="{BB962C8B-B14F-4D97-AF65-F5344CB8AC3E}">
        <p14:creationId xmlns:p14="http://schemas.microsoft.com/office/powerpoint/2010/main" val="2629900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26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885EC04-8E64-0F4D-9FE4-7A0A27470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Disk Detection Images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AA8483-51AD-924D-8A92-64415BF7635D}"/>
              </a:ext>
            </a:extLst>
          </p:cNvPr>
          <p:cNvSpPr txBox="1"/>
          <p:nvPr/>
        </p:nvSpPr>
        <p:spPr>
          <a:xfrm>
            <a:off x="1424904" y="2494450"/>
            <a:ext cx="4053545" cy="3563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All four disks were detected for the first time in scattered light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Images are in H-band (1.65 microns)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HD 98363 disk is asymmetric in brightness and shape</a:t>
            </a:r>
          </a:p>
        </p:txBody>
      </p:sp>
      <p:pic>
        <p:nvPicPr>
          <p:cNvPr id="4" name="Picture 3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BC199B90-5A37-2B43-B887-F27E3B0935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702" b="-1"/>
          <a:stretch/>
        </p:blipFill>
        <p:spPr>
          <a:xfrm>
            <a:off x="5653434" y="2354089"/>
            <a:ext cx="5876156" cy="43600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F6AFA7-E3CA-2C46-872C-0CA572EB0C22}"/>
              </a:ext>
            </a:extLst>
          </p:cNvPr>
          <p:cNvSpPr txBox="1"/>
          <p:nvPr/>
        </p:nvSpPr>
        <p:spPr>
          <a:xfrm>
            <a:off x="1828489" y="6234526"/>
            <a:ext cx="4053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Credit: </a:t>
            </a:r>
            <a:r>
              <a:rPr lang="en-US" sz="1400" dirty="0" err="1"/>
              <a:t>Hom</a:t>
            </a:r>
            <a:r>
              <a:rPr lang="en-US" sz="1400" dirty="0"/>
              <a:t>, Patience, Worthen et al. (2020)</a:t>
            </a:r>
          </a:p>
        </p:txBody>
      </p:sp>
    </p:spTree>
    <p:extLst>
      <p:ext uri="{BB962C8B-B14F-4D97-AF65-F5344CB8AC3E}">
        <p14:creationId xmlns:p14="http://schemas.microsoft.com/office/powerpoint/2010/main" val="1361972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28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9266C3A-6986-0140-9E70-EBC09917A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Disk Scale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0F150-F4A8-8043-AE6E-0CFBC8D13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904" y="2494450"/>
            <a:ext cx="4053545" cy="3563159"/>
          </a:xfrm>
        </p:spPr>
        <p:txBody>
          <a:bodyPr>
            <a:normAutofit/>
          </a:bodyPr>
          <a:lstStyle/>
          <a:p>
            <a:r>
              <a:rPr lang="en-US" sz="2400" dirty="0"/>
              <a:t>Scale bar of 40 AU shows orbit of Pluto</a:t>
            </a:r>
          </a:p>
          <a:p>
            <a:r>
              <a:rPr lang="en-US" sz="2400" dirty="0"/>
              <a:t>Radius of Disk has angular size of .7 Arcseconds</a:t>
            </a:r>
          </a:p>
          <a:p>
            <a:r>
              <a:rPr lang="en-US" sz="2400" dirty="0"/>
              <a:t>Outer disk radius is larger than orbit of Pluto</a:t>
            </a:r>
          </a:p>
        </p:txBody>
      </p: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03AC50DA-5E95-CC46-8736-4CB430BC1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5000" y="2209457"/>
            <a:ext cx="4597400" cy="44196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5A70710-425B-7442-BCD9-ADEDD364081A}"/>
              </a:ext>
            </a:extLst>
          </p:cNvPr>
          <p:cNvSpPr txBox="1"/>
          <p:nvPr/>
        </p:nvSpPr>
        <p:spPr>
          <a:xfrm>
            <a:off x="8833700" y="4419257"/>
            <a:ext cx="1672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40 AU</a:t>
            </a:r>
          </a:p>
        </p:txBody>
      </p:sp>
    </p:spTree>
    <p:extLst>
      <p:ext uri="{BB962C8B-B14F-4D97-AF65-F5344CB8AC3E}">
        <p14:creationId xmlns:p14="http://schemas.microsoft.com/office/powerpoint/2010/main" val="4110246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A986C2-41B0-FB46-B147-B6D4F77CA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Planet Detection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2EF4D-130E-774E-9D78-346847816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5" y="2490436"/>
            <a:ext cx="4047338" cy="4010377"/>
          </a:xfrm>
        </p:spPr>
        <p:txBody>
          <a:bodyPr anchor="ctr">
            <a:normAutofit/>
          </a:bodyPr>
          <a:lstStyle/>
          <a:p>
            <a:r>
              <a:rPr lang="en-US" sz="2400" dirty="0"/>
              <a:t>We also looked for planets in our images</a:t>
            </a:r>
          </a:p>
          <a:p>
            <a:r>
              <a:rPr lang="en-US" sz="2400" dirty="0"/>
              <a:t>We did not detect planets in any of the images</a:t>
            </a:r>
          </a:p>
          <a:p>
            <a:r>
              <a:rPr lang="en-US" sz="2400" dirty="0"/>
              <a:t>Using contrast ratios, we determine the planet detection limit</a:t>
            </a:r>
          </a:p>
          <a:p>
            <a:endParaRPr lang="en-US" sz="2400" dirty="0"/>
          </a:p>
        </p:txBody>
      </p:sp>
      <p:pic>
        <p:nvPicPr>
          <p:cNvPr id="5" name="Picture 4" descr="A screenshot of a map&#10;&#10;Description automatically generated">
            <a:extLst>
              <a:ext uri="{FF2B5EF4-FFF2-40B4-BE49-F238E27FC236}">
                <a16:creationId xmlns:a16="http://schemas.microsoft.com/office/drawing/2014/main" id="{9B8C2388-98C3-144B-9151-77D663EE7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950" y="2279079"/>
            <a:ext cx="5942013" cy="44565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B351AC2-22A9-B546-ACD4-4AF40DCCEC9F}"/>
              </a:ext>
            </a:extLst>
          </p:cNvPr>
          <p:cNvSpPr txBox="1"/>
          <p:nvPr/>
        </p:nvSpPr>
        <p:spPr>
          <a:xfrm>
            <a:off x="2356188" y="6371629"/>
            <a:ext cx="4053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Credit: </a:t>
            </a:r>
            <a:r>
              <a:rPr lang="en-US" sz="1400" dirty="0" err="1"/>
              <a:t>Hom</a:t>
            </a:r>
            <a:r>
              <a:rPr lang="en-US" sz="1400" dirty="0"/>
              <a:t>, Patience, Worthen et al. (2020)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590ACE-4436-DD41-8668-6CDCD41AA6D8}"/>
              </a:ext>
            </a:extLst>
          </p:cNvPr>
          <p:cNvSpPr txBox="1"/>
          <p:nvPr/>
        </p:nvSpPr>
        <p:spPr>
          <a:xfrm>
            <a:off x="10729913" y="5874073"/>
            <a:ext cx="1277112" cy="367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15 </a:t>
            </a:r>
            <a:r>
              <a:rPr lang="en-US" dirty="0" err="1"/>
              <a:t>Myr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64A303-722F-784A-AF88-9C47A964ED3B}"/>
              </a:ext>
            </a:extLst>
          </p:cNvPr>
          <p:cNvSpPr txBox="1"/>
          <p:nvPr/>
        </p:nvSpPr>
        <p:spPr>
          <a:xfrm>
            <a:off x="10763261" y="5349653"/>
            <a:ext cx="1277112" cy="367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 </a:t>
            </a:r>
            <a:r>
              <a:rPr lang="en-US" dirty="0" err="1"/>
              <a:t>Myr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D7470C-1E4F-7A44-B19D-91AEEE99B420}"/>
              </a:ext>
            </a:extLst>
          </p:cNvPr>
          <p:cNvSpPr txBox="1"/>
          <p:nvPr/>
        </p:nvSpPr>
        <p:spPr>
          <a:xfrm>
            <a:off x="10704556" y="4654809"/>
            <a:ext cx="1277112" cy="367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15 </a:t>
            </a:r>
            <a:r>
              <a:rPr lang="en-US" dirty="0" err="1"/>
              <a:t>Myr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A47EB9-E209-B045-8B46-30A55DE3E93E}"/>
              </a:ext>
            </a:extLst>
          </p:cNvPr>
          <p:cNvSpPr txBox="1"/>
          <p:nvPr/>
        </p:nvSpPr>
        <p:spPr>
          <a:xfrm>
            <a:off x="10689475" y="4301846"/>
            <a:ext cx="1277112" cy="367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 </a:t>
            </a:r>
            <a:r>
              <a:rPr lang="en-US" dirty="0" err="1"/>
              <a:t>Myr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108097-ECEE-0646-924A-773C1391DF59}"/>
              </a:ext>
            </a:extLst>
          </p:cNvPr>
          <p:cNvSpPr txBox="1"/>
          <p:nvPr/>
        </p:nvSpPr>
        <p:spPr>
          <a:xfrm>
            <a:off x="10714832" y="3988178"/>
            <a:ext cx="1277112" cy="367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15 </a:t>
            </a:r>
            <a:r>
              <a:rPr lang="en-US" dirty="0" err="1"/>
              <a:t>Myr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7C7404-310D-D647-A453-D52E8843A63A}"/>
              </a:ext>
            </a:extLst>
          </p:cNvPr>
          <p:cNvSpPr txBox="1"/>
          <p:nvPr/>
        </p:nvSpPr>
        <p:spPr>
          <a:xfrm>
            <a:off x="10729913" y="3650744"/>
            <a:ext cx="1277112" cy="367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 </a:t>
            </a:r>
            <a:r>
              <a:rPr lang="en-US" dirty="0" err="1"/>
              <a:t>Myr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521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52D7F1-1B47-7D49-B3BF-BB87866C0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Conclusions and 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0B9E6-9E1D-1D49-A553-56264F243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en-US" sz="2400" dirty="0"/>
              <a:t>We successfully detected four debris disks for the first time in scattered light</a:t>
            </a:r>
          </a:p>
          <a:p>
            <a:r>
              <a:rPr lang="en-US" sz="2400" dirty="0"/>
              <a:t>We did not detect any planets in our four debris disk images</a:t>
            </a:r>
          </a:p>
          <a:p>
            <a:r>
              <a:rPr lang="en-US" sz="2400" dirty="0"/>
              <a:t>We could have detected planets 5 Jupiter masses and greater at angular separations above .6 arcseconds </a:t>
            </a:r>
          </a:p>
          <a:p>
            <a:r>
              <a:rPr lang="en-US" sz="2400" dirty="0"/>
              <a:t>We could not have detected planets with masses less than 2 Jupiter masses </a:t>
            </a:r>
          </a:p>
          <a:p>
            <a:r>
              <a:rPr lang="en-US" sz="2400" dirty="0"/>
              <a:t>Future work will involve an analysis of disk properties using computer models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404863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462</Words>
  <Application>Microsoft Macintosh PowerPoint</Application>
  <PresentationFormat>Widescreen</PresentationFormat>
  <Paragraphs>56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What are Debris Disks? </vt:lpstr>
      <vt:lpstr>Motivation of Project </vt:lpstr>
      <vt:lpstr>Target Stars</vt:lpstr>
      <vt:lpstr>Disk Detection Images</vt:lpstr>
      <vt:lpstr>Disk Scale</vt:lpstr>
      <vt:lpstr>Planet Detection Results</vt:lpstr>
      <vt:lpstr>Conclusions and Future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useforlabs@gmail.com</dc:creator>
  <cp:lastModifiedBy>useforlabs@gmail.com</cp:lastModifiedBy>
  <cp:revision>11</cp:revision>
  <dcterms:created xsi:type="dcterms:W3CDTF">2020-04-02T18:56:48Z</dcterms:created>
  <dcterms:modified xsi:type="dcterms:W3CDTF">2020-04-10T20:24:38Z</dcterms:modified>
</cp:coreProperties>
</file>